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57" r:id="rId6"/>
    <p:sldId id="274" r:id="rId7"/>
    <p:sldId id="276" r:id="rId8"/>
    <p:sldId id="272" r:id="rId9"/>
    <p:sldId id="273" r:id="rId10"/>
    <p:sldId id="277" r:id="rId11"/>
    <p:sldId id="278" r:id="rId12"/>
    <p:sldId id="258" r:id="rId13"/>
    <p:sldId id="259" r:id="rId14"/>
    <p:sldId id="266" r:id="rId15"/>
    <p:sldId id="267" r:id="rId16"/>
    <p:sldId id="268" r:id="rId17"/>
    <p:sldId id="275" r:id="rId18"/>
    <p:sldId id="260" r:id="rId19"/>
    <p:sldId id="261" r:id="rId20"/>
    <p:sldId id="262" r:id="rId21"/>
    <p:sldId id="263" r:id="rId22"/>
    <p:sldId id="264" r:id="rId23"/>
    <p:sldId id="265" r:id="rId24"/>
    <p:sldId id="269" r:id="rId25"/>
    <p:sldId id="270" r:id="rId26"/>
    <p:sldId id="271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AF6-DFB6-4523-81A3-68B56317603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42B9-FA01-48D8-90E9-1A63C52A9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51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AF6-DFB6-4523-81A3-68B56317603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42B9-FA01-48D8-90E9-1A63C52A9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12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AF6-DFB6-4523-81A3-68B56317603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42B9-FA01-48D8-90E9-1A63C52A9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582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AF6-DFB6-4523-81A3-68B56317603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42B9-FA01-48D8-90E9-1A63C52A9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48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AF6-DFB6-4523-81A3-68B56317603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42B9-FA01-48D8-90E9-1A63C52A9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826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AF6-DFB6-4523-81A3-68B56317603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42B9-FA01-48D8-90E9-1A63C52A9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8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AF6-DFB6-4523-81A3-68B56317603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42B9-FA01-48D8-90E9-1A63C52A9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24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AF6-DFB6-4523-81A3-68B56317603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42B9-FA01-48D8-90E9-1A63C52A9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71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AF6-DFB6-4523-81A3-68B56317603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42B9-FA01-48D8-90E9-1A63C52A9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047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AF6-DFB6-4523-81A3-68B56317603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42B9-FA01-48D8-90E9-1A63C52A9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48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AF6-DFB6-4523-81A3-68B56317603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42B9-FA01-48D8-90E9-1A63C52A9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66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28AF6-DFB6-4523-81A3-68B56317603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A42B9-FA01-48D8-90E9-1A63C52A9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5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852936"/>
            <a:ext cx="6400800" cy="17526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Производная, первообразная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94590" y="1556792"/>
            <a:ext cx="3554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Задание 6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266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На рисунке изображен график функции у=</a:t>
            </a:r>
            <a:r>
              <a:rPr lang="en-US" sz="2400" dirty="0" smtClean="0"/>
              <a:t>f</a:t>
            </a:r>
            <a:r>
              <a:rPr lang="ru-RU" sz="2400" dirty="0" smtClean="0"/>
              <a:t>(х), определенной на интервале (-7;7). Определите количество целых точек, в которых производная функции положительна.</a:t>
            </a:r>
            <a:endParaRPr lang="ru-RU" sz="2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7" t="31151" r="38646" b="45039"/>
          <a:stretch/>
        </p:blipFill>
        <p:spPr bwMode="auto">
          <a:xfrm>
            <a:off x="467544" y="1534074"/>
            <a:ext cx="8333727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08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На рисунке изображен график функции у=</a:t>
            </a:r>
            <a:r>
              <a:rPr lang="en-US" sz="2400" dirty="0" smtClean="0"/>
              <a:t>f</a:t>
            </a:r>
            <a:r>
              <a:rPr lang="ru-RU" sz="2400" dirty="0" smtClean="0"/>
              <a:t>(х), определенной на интервале (-7;7). Определите количество целых точек, в которых производная функции отрицательна.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0" t="31901" r="38602" b="43939"/>
          <a:stretch/>
        </p:blipFill>
        <p:spPr bwMode="auto">
          <a:xfrm>
            <a:off x="251520" y="1556792"/>
            <a:ext cx="8710363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2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На рисунке изображен график дифференцируемой функции у=</a:t>
            </a:r>
            <a:r>
              <a:rPr lang="en-US" sz="2400" dirty="0" smtClean="0"/>
              <a:t>f</a:t>
            </a:r>
            <a:r>
              <a:rPr lang="ru-RU" sz="2400" dirty="0" smtClean="0"/>
              <a:t>(х) и касательная к нему в точке с абсциссой х0. Найдите значение производной функции </a:t>
            </a:r>
            <a:r>
              <a:rPr lang="en-US" sz="2400" dirty="0" smtClean="0"/>
              <a:t>f</a:t>
            </a:r>
            <a:r>
              <a:rPr lang="ru-RU" sz="2400" dirty="0" smtClean="0"/>
              <a:t>(х) в точке х0.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1" t="37501" r="39411" b="25198"/>
          <a:stretch/>
        </p:blipFill>
        <p:spPr bwMode="auto">
          <a:xfrm>
            <a:off x="2123728" y="1700808"/>
            <a:ext cx="4968552" cy="448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13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На рисунке изображен график дифференцируемой функции у=</a:t>
            </a:r>
            <a:r>
              <a:rPr lang="en-US" sz="2400" dirty="0" smtClean="0"/>
              <a:t>f</a:t>
            </a:r>
            <a:r>
              <a:rPr lang="ru-RU" sz="2400" dirty="0" smtClean="0"/>
              <a:t>(х) и касательная к нему в точке с абсциссой х0. Найдите значение производной функции </a:t>
            </a:r>
            <a:r>
              <a:rPr lang="en-US" sz="2400" dirty="0" smtClean="0"/>
              <a:t>f</a:t>
            </a:r>
            <a:r>
              <a:rPr lang="ru-RU" sz="2400" dirty="0" smtClean="0"/>
              <a:t>(х) в точке х0.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1" t="27958" r="39762" b="35931"/>
          <a:stretch/>
        </p:blipFill>
        <p:spPr bwMode="auto">
          <a:xfrm>
            <a:off x="1763688" y="1556791"/>
            <a:ext cx="5184576" cy="476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49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839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На рисунке изображен график дифференцируемой функции у=</a:t>
            </a:r>
            <a:r>
              <a:rPr lang="en-US" sz="2400" dirty="0" smtClean="0"/>
              <a:t>f</a:t>
            </a:r>
            <a:r>
              <a:rPr lang="ru-RU" sz="2400" dirty="0" smtClean="0"/>
              <a:t>(х) и касательная к нему в точке с абсциссой х0. Найдите значение производной функции </a:t>
            </a:r>
            <a:r>
              <a:rPr lang="en-US" sz="2400" dirty="0" smtClean="0"/>
              <a:t>f</a:t>
            </a:r>
            <a:r>
              <a:rPr lang="ru-RU" sz="2400" dirty="0" smtClean="0"/>
              <a:t>(х) в точке х0.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4" t="29166" r="38311" b="31250"/>
          <a:stretch/>
        </p:blipFill>
        <p:spPr bwMode="auto">
          <a:xfrm>
            <a:off x="1585423" y="1556792"/>
            <a:ext cx="585458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20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На рисунке изображен график дифференцируемой функции у=</a:t>
            </a:r>
            <a:r>
              <a:rPr lang="en-US" sz="2400" dirty="0" smtClean="0"/>
              <a:t>f</a:t>
            </a:r>
            <a:r>
              <a:rPr lang="ru-RU" sz="2400" dirty="0" smtClean="0"/>
              <a:t>(х) и касательная к нему в точке с абсциссой х0. Найдите значение производной функции </a:t>
            </a:r>
            <a:r>
              <a:rPr lang="en-US" sz="2400" dirty="0" smtClean="0"/>
              <a:t>f</a:t>
            </a:r>
            <a:r>
              <a:rPr lang="ru-RU" sz="2400" dirty="0" smtClean="0"/>
              <a:t>(х) в точке х0.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1" t="34722" r="38869" b="26588"/>
          <a:stretch/>
        </p:blipFill>
        <p:spPr bwMode="auto">
          <a:xfrm>
            <a:off x="1835696" y="1628799"/>
            <a:ext cx="5616624" cy="500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9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На рисунке изображен график дифференцируемой функции у=</a:t>
            </a:r>
            <a:r>
              <a:rPr lang="en-US" sz="2400" dirty="0" smtClean="0"/>
              <a:t>f</a:t>
            </a:r>
            <a:r>
              <a:rPr lang="ru-RU" sz="2400" dirty="0" smtClean="0"/>
              <a:t>(х) и касательная к нему в точке с абсциссой х0. Найдите значение производной функции </a:t>
            </a:r>
            <a:r>
              <a:rPr lang="en-US" sz="2400" dirty="0" smtClean="0"/>
              <a:t>f</a:t>
            </a:r>
            <a:r>
              <a:rPr lang="ru-RU" sz="2400" dirty="0" smtClean="0"/>
              <a:t>(х) в точке х0.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7" t="39484" r="39315" b="20040"/>
          <a:stretch/>
        </p:blipFill>
        <p:spPr bwMode="auto">
          <a:xfrm>
            <a:off x="1907704" y="1340768"/>
            <a:ext cx="5472608" cy="529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4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На рисунке изображен график дифференцируемой функции у=</a:t>
            </a:r>
            <a:r>
              <a:rPr lang="en-US" sz="2400" dirty="0" smtClean="0"/>
              <a:t>f</a:t>
            </a:r>
            <a:r>
              <a:rPr lang="ru-RU" sz="2400" dirty="0" smtClean="0"/>
              <a:t>(х) и касательная к нему в точке с абсциссой х0. Найдите значение производной функции </a:t>
            </a:r>
            <a:r>
              <a:rPr lang="en-US" sz="2400" dirty="0" smtClean="0"/>
              <a:t>f</a:t>
            </a:r>
            <a:r>
              <a:rPr lang="ru-RU" sz="2400" dirty="0" smtClean="0"/>
              <a:t>(х) в точке х0.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3" t="38889" r="38088" b="37690"/>
          <a:stretch/>
        </p:blipFill>
        <p:spPr bwMode="auto">
          <a:xfrm>
            <a:off x="395536" y="1556792"/>
            <a:ext cx="860752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15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332656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dirty="0" smtClean="0"/>
                  <a:t>На рисунке изображен график функции у=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ru-RU" sz="240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smtClean="0"/>
                  <a:t>(</a:t>
                </a:r>
                <a:r>
                  <a:rPr lang="ru-RU" sz="2400" dirty="0" smtClean="0"/>
                  <a:t>х), определенной на интервале (-3;8). Найдите точку минимума функции </a:t>
                </a:r>
                <a:r>
                  <a:rPr lang="en-US" sz="2400" dirty="0" smtClean="0"/>
                  <a:t>f</a:t>
                </a:r>
                <a:r>
                  <a:rPr lang="ru-RU" sz="2400" dirty="0" smtClean="0"/>
                  <a:t>(х).</a:t>
                </a:r>
                <a:endParaRPr lang="ru-RU" sz="24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332656"/>
                <a:ext cx="8229600" cy="4525963"/>
              </a:xfrm>
              <a:blipFill rotWithShape="1">
                <a:blip r:embed="rId2"/>
                <a:stretch>
                  <a:fillRect l="-1185" t="-1078" r="-3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8" t="42844" r="36954" b="24404"/>
          <a:stretch/>
        </p:blipFill>
        <p:spPr bwMode="auto">
          <a:xfrm>
            <a:off x="1259632" y="1628800"/>
            <a:ext cx="7031208" cy="464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93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На рисунке изображен график функции у=</a:t>
            </a:r>
            <a:r>
              <a:rPr lang="en-US" sz="2400" dirty="0" smtClean="0"/>
              <a:t>f</a:t>
            </a:r>
            <a:r>
              <a:rPr lang="ru-RU" sz="2400" dirty="0" smtClean="0"/>
              <a:t>(х), определенной на интервале (-9;5). Найдите количество точек, в которых производная функции </a:t>
            </a:r>
            <a:r>
              <a:rPr lang="en-US" sz="2400" dirty="0" smtClean="0"/>
              <a:t>f</a:t>
            </a:r>
            <a:r>
              <a:rPr lang="ru-RU" sz="2400" dirty="0" smtClean="0"/>
              <a:t>(х) равна 0.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5" t="30385" r="33502" b="28894"/>
          <a:stretch/>
        </p:blipFill>
        <p:spPr bwMode="auto">
          <a:xfrm>
            <a:off x="1043608" y="1628800"/>
            <a:ext cx="7272808" cy="484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4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5" t="40719" r="35365" b="34524"/>
          <a:stretch/>
        </p:blipFill>
        <p:spPr bwMode="auto">
          <a:xfrm>
            <a:off x="439021" y="2060848"/>
            <a:ext cx="8575847" cy="400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1" t="31746" r="46328" b="63039"/>
          <a:stretch/>
        </p:blipFill>
        <p:spPr bwMode="auto">
          <a:xfrm>
            <a:off x="202642" y="188639"/>
            <a:ext cx="7825742" cy="51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7" t="34623" r="10423" b="62500"/>
          <a:stretch/>
        </p:blipFill>
        <p:spPr bwMode="auto">
          <a:xfrm>
            <a:off x="395536" y="828420"/>
            <a:ext cx="6392674" cy="2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5" t="36932" r="44392" b="59623"/>
          <a:stretch/>
        </p:blipFill>
        <p:spPr bwMode="auto">
          <a:xfrm>
            <a:off x="395536" y="1116370"/>
            <a:ext cx="8592140" cy="36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7" t="37311" r="10424" b="59424"/>
          <a:stretch/>
        </p:blipFill>
        <p:spPr bwMode="auto">
          <a:xfrm>
            <a:off x="456926" y="1484784"/>
            <a:ext cx="6688559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0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На рисунке изображен график функции у=</a:t>
            </a:r>
            <a:r>
              <a:rPr lang="en-US" sz="2400" dirty="0" smtClean="0"/>
              <a:t>f</a:t>
            </a:r>
            <a:r>
              <a:rPr lang="ru-RU" sz="2400" dirty="0" smtClean="0"/>
              <a:t>(х), определенной на интервале (-5;9). Найдите количество точек, в которых производная функции </a:t>
            </a:r>
            <a:r>
              <a:rPr lang="en-US" sz="2400" dirty="0" smtClean="0"/>
              <a:t>f</a:t>
            </a:r>
            <a:r>
              <a:rPr lang="ru-RU" sz="2400" dirty="0" smtClean="0"/>
              <a:t>(х) равна 0.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3" t="27382" r="31953" b="42261"/>
          <a:stretch/>
        </p:blipFill>
        <p:spPr bwMode="auto">
          <a:xfrm>
            <a:off x="527301" y="1916832"/>
            <a:ext cx="8469603" cy="391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03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56494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dirty="0" smtClean="0"/>
                  <a:t>На рисунке изображен график  у=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ru-RU" sz="240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smtClean="0"/>
                  <a:t>(</a:t>
                </a:r>
                <a:r>
                  <a:rPr lang="ru-RU" sz="2400" dirty="0" smtClean="0"/>
                  <a:t>х</a:t>
                </a:r>
                <a:r>
                  <a:rPr lang="ru-RU" sz="2400" dirty="0" smtClean="0"/>
                  <a:t>) производной функции </a:t>
                </a:r>
                <a:r>
                  <a:rPr lang="en-US" sz="2400" dirty="0" smtClean="0"/>
                  <a:t>f</a:t>
                </a:r>
                <a:r>
                  <a:rPr lang="ru-RU" sz="2400" dirty="0" smtClean="0"/>
                  <a:t>(х), </a:t>
                </a:r>
                <a:r>
                  <a:rPr lang="ru-RU" sz="2400" dirty="0" smtClean="0"/>
                  <a:t>определенной на интервале </a:t>
                </a:r>
                <a:r>
                  <a:rPr lang="ru-RU" sz="2400" dirty="0" smtClean="0"/>
                  <a:t>(-2;9). В какой точке отрезка </a:t>
                </a:r>
                <a:r>
                  <a:rPr lang="en-US" sz="2400" dirty="0" smtClean="0"/>
                  <a:t>[2;8]</a:t>
                </a:r>
                <a:r>
                  <a:rPr lang="ru-RU" sz="2400" dirty="0" smtClean="0"/>
                  <a:t> ф</a:t>
                </a:r>
                <a:r>
                  <a:rPr lang="ru-RU" sz="2400" dirty="0" smtClean="0"/>
                  <a:t>ункция </a:t>
                </a:r>
                <a:r>
                  <a:rPr lang="en-US" sz="2400" dirty="0" smtClean="0"/>
                  <a:t>f</a:t>
                </a:r>
                <a:r>
                  <a:rPr lang="ru-RU" sz="2400" dirty="0" smtClean="0"/>
                  <a:t>(х</a:t>
                </a:r>
                <a:r>
                  <a:rPr lang="ru-RU" sz="2400" dirty="0" smtClean="0"/>
                  <a:t>) принимает наименьшее значение?</a:t>
                </a:r>
                <a:endParaRPr lang="ru-RU" sz="2400" dirty="0"/>
              </a:p>
              <a:p>
                <a:pPr marL="0" indent="0">
                  <a:buNone/>
                </a:pPr>
                <a:endParaRPr lang="ru-RU" sz="24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56494"/>
                <a:ext cx="8229600" cy="4525963"/>
              </a:xfrm>
              <a:blipFill rotWithShape="1">
                <a:blip r:embed="rId2"/>
                <a:stretch>
                  <a:fillRect l="-1185" t="-1077" r="-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7" t="39087" r="36578" b="23612"/>
          <a:stretch/>
        </p:blipFill>
        <p:spPr bwMode="auto">
          <a:xfrm>
            <a:off x="1187625" y="1776317"/>
            <a:ext cx="6408712" cy="472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29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332656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dirty="0" smtClean="0"/>
                  <a:t>На рисунке изображен график  у=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ru-RU" sz="240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smtClean="0"/>
                  <a:t>(</a:t>
                </a:r>
                <a:r>
                  <a:rPr lang="ru-RU" sz="2400" dirty="0" smtClean="0"/>
                  <a:t>х) производной функции </a:t>
                </a:r>
                <a:r>
                  <a:rPr lang="en-US" sz="2400" dirty="0" smtClean="0"/>
                  <a:t>f</a:t>
                </a:r>
                <a:r>
                  <a:rPr lang="ru-RU" sz="2400" dirty="0" smtClean="0"/>
                  <a:t>(х), определенной на интервале </a:t>
                </a:r>
                <a:r>
                  <a:rPr lang="ru-RU" sz="2400" dirty="0" smtClean="0"/>
                  <a:t>(-8;4). </a:t>
                </a:r>
                <a:r>
                  <a:rPr lang="ru-RU" sz="2400" dirty="0" smtClean="0"/>
                  <a:t>В какой точке отрезка </a:t>
                </a:r>
                <a:r>
                  <a:rPr lang="en-US" sz="2400" dirty="0" smtClean="0"/>
                  <a:t>[</a:t>
                </a:r>
                <a:r>
                  <a:rPr lang="ru-RU" sz="2400" dirty="0" smtClean="0"/>
                  <a:t>-</a:t>
                </a:r>
                <a:r>
                  <a:rPr lang="en-US" sz="2400" dirty="0" smtClean="0"/>
                  <a:t>2;</a:t>
                </a:r>
                <a:r>
                  <a:rPr lang="ru-RU" sz="2400" dirty="0" smtClean="0"/>
                  <a:t>3</a:t>
                </a:r>
                <a:r>
                  <a:rPr lang="en-US" sz="2400" dirty="0" smtClean="0"/>
                  <a:t>]</a:t>
                </a:r>
                <a:r>
                  <a:rPr lang="ru-RU" sz="2400" dirty="0" smtClean="0"/>
                  <a:t> </a:t>
                </a:r>
                <a:r>
                  <a:rPr lang="ru-RU" sz="2400" dirty="0" smtClean="0"/>
                  <a:t>функция </a:t>
                </a:r>
                <a:r>
                  <a:rPr lang="en-US" sz="2400" dirty="0" smtClean="0"/>
                  <a:t>f</a:t>
                </a:r>
                <a:r>
                  <a:rPr lang="ru-RU" sz="2400" dirty="0" smtClean="0"/>
                  <a:t>(х) принимает наименьшее значение?</a:t>
                </a:r>
                <a:endParaRPr lang="ru-RU" sz="2400" dirty="0"/>
              </a:p>
              <a:p>
                <a:pPr marL="0" indent="0">
                  <a:buNone/>
                </a:pPr>
                <a:endParaRPr lang="ru-RU" sz="24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332656"/>
                <a:ext cx="8229600" cy="4525963"/>
              </a:xfrm>
              <a:blipFill rotWithShape="1">
                <a:blip r:embed="rId2"/>
                <a:stretch>
                  <a:fillRect l="-1185" t="-1078" r="-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3" t="29840" r="35340" b="35080"/>
          <a:stretch/>
        </p:blipFill>
        <p:spPr bwMode="auto">
          <a:xfrm>
            <a:off x="899592" y="1556792"/>
            <a:ext cx="7056784" cy="458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2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404664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dirty="0" smtClean="0"/>
                  <a:t>На рисунке изображен график  у=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ru-RU" sz="240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smtClean="0"/>
                  <a:t>(</a:t>
                </a:r>
                <a:r>
                  <a:rPr lang="ru-RU" sz="2400" dirty="0" smtClean="0"/>
                  <a:t>х) </a:t>
                </a:r>
                <a:r>
                  <a:rPr lang="ru-RU" sz="2400" dirty="0" smtClean="0"/>
                  <a:t>- производной </a:t>
                </a:r>
                <a:r>
                  <a:rPr lang="ru-RU" sz="2400" dirty="0" smtClean="0"/>
                  <a:t>функции </a:t>
                </a:r>
                <a:r>
                  <a:rPr lang="en-US" sz="2400" dirty="0" smtClean="0"/>
                  <a:t>f</a:t>
                </a:r>
                <a:r>
                  <a:rPr lang="ru-RU" sz="2400" dirty="0" smtClean="0"/>
                  <a:t>(х), определенной на интервале </a:t>
                </a:r>
                <a:r>
                  <a:rPr lang="ru-RU" sz="2400" dirty="0" smtClean="0"/>
                  <a:t>(-3;19</a:t>
                </a:r>
                <a:r>
                  <a:rPr lang="ru-RU" sz="2400" dirty="0" smtClean="0"/>
                  <a:t>). </a:t>
                </a:r>
                <a:r>
                  <a:rPr lang="ru-RU" sz="2400" dirty="0" smtClean="0"/>
                  <a:t>Найдите количество точек максимума функции </a:t>
                </a:r>
                <a:r>
                  <a:rPr lang="en-US" sz="2400" dirty="0" smtClean="0"/>
                  <a:t>f</a:t>
                </a:r>
                <a:r>
                  <a:rPr lang="ru-RU" sz="2400" dirty="0" smtClean="0"/>
                  <a:t>(х</a:t>
                </a:r>
                <a:r>
                  <a:rPr lang="ru-RU" sz="2400" dirty="0" smtClean="0"/>
                  <a:t>), принадлежащих отрезку </a:t>
                </a:r>
                <a:r>
                  <a:rPr lang="en-US" sz="2400" dirty="0" smtClean="0"/>
                  <a:t>[-2;17].</a:t>
                </a:r>
                <a:endParaRPr lang="ru-RU" sz="2400" dirty="0"/>
              </a:p>
              <a:p>
                <a:pPr marL="0" indent="0">
                  <a:buNone/>
                </a:pPr>
                <a:endParaRPr lang="ru-RU" sz="24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404664"/>
                <a:ext cx="8229600" cy="4525963"/>
              </a:xfrm>
              <a:blipFill rotWithShape="1">
                <a:blip r:embed="rId2"/>
                <a:stretch>
                  <a:fillRect l="-1185" t="-1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5" t="39494" r="31639" b="36175"/>
          <a:stretch/>
        </p:blipFill>
        <p:spPr bwMode="auto">
          <a:xfrm>
            <a:off x="467544" y="2348880"/>
            <a:ext cx="855494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20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260648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dirty="0" smtClean="0"/>
                  <a:t>На рисунке изображен график  у=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ru-RU" sz="240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smtClean="0"/>
                  <a:t>(</a:t>
                </a:r>
                <a:r>
                  <a:rPr lang="ru-RU" sz="2400" dirty="0" smtClean="0"/>
                  <a:t>х) - производной функции </a:t>
                </a:r>
                <a:r>
                  <a:rPr lang="en-US" sz="2400" dirty="0" smtClean="0"/>
                  <a:t>f</a:t>
                </a:r>
                <a:r>
                  <a:rPr lang="ru-RU" sz="2400" dirty="0" smtClean="0"/>
                  <a:t>(х), определенной на интервале </a:t>
                </a:r>
                <a:r>
                  <a:rPr lang="ru-RU" sz="2400" dirty="0" smtClean="0"/>
                  <a:t>(-9;8). </a:t>
                </a:r>
                <a:r>
                  <a:rPr lang="ru-RU" sz="2400" dirty="0" smtClean="0"/>
                  <a:t>Найдите количество точек максимума функции </a:t>
                </a:r>
                <a:r>
                  <a:rPr lang="en-US" sz="2400" dirty="0" smtClean="0"/>
                  <a:t>f</a:t>
                </a:r>
                <a:r>
                  <a:rPr lang="ru-RU" sz="2400" dirty="0" smtClean="0"/>
                  <a:t>(х), принадлежащих отрезку </a:t>
                </a:r>
                <a:r>
                  <a:rPr lang="en-US" sz="2400" dirty="0" smtClean="0"/>
                  <a:t>[-</a:t>
                </a:r>
                <a:r>
                  <a:rPr lang="ru-RU" sz="2400" dirty="0" smtClean="0"/>
                  <a:t>7</a:t>
                </a:r>
                <a:r>
                  <a:rPr lang="en-US" sz="2400" dirty="0" smtClean="0"/>
                  <a:t>;</a:t>
                </a:r>
                <a:r>
                  <a:rPr lang="ru-RU" sz="2400" dirty="0" smtClean="0"/>
                  <a:t>5</a:t>
                </a:r>
                <a:r>
                  <a:rPr lang="en-US" sz="2400" dirty="0" smtClean="0"/>
                  <a:t>].</a:t>
                </a:r>
                <a:endParaRPr lang="ru-RU" sz="2400" dirty="0"/>
              </a:p>
              <a:p>
                <a:pPr marL="0" indent="0">
                  <a:buNone/>
                </a:pPr>
                <a:endParaRPr lang="ru-RU" sz="24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260648"/>
                <a:ext cx="8229600" cy="4525963"/>
              </a:xfrm>
              <a:blipFill rotWithShape="1">
                <a:blip r:embed="rId2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2" t="30375" r="34921" b="42839"/>
          <a:stretch/>
        </p:blipFill>
        <p:spPr bwMode="auto">
          <a:xfrm>
            <a:off x="611560" y="1988840"/>
            <a:ext cx="8172373" cy="392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404664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dirty="0" smtClean="0"/>
                  <a:t>На рисунке изображен график  у=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ru-RU" sz="240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smtClean="0"/>
                  <a:t>(</a:t>
                </a:r>
                <a:r>
                  <a:rPr lang="ru-RU" sz="2400" dirty="0" smtClean="0"/>
                  <a:t>х) - производной функции </a:t>
                </a:r>
                <a:r>
                  <a:rPr lang="en-US" sz="2400" dirty="0" smtClean="0"/>
                  <a:t>f</a:t>
                </a:r>
                <a:r>
                  <a:rPr lang="ru-RU" sz="2400" dirty="0" smtClean="0"/>
                  <a:t>(х), определенной на интервале </a:t>
                </a:r>
                <a:r>
                  <a:rPr lang="ru-RU" sz="2400" dirty="0" smtClean="0"/>
                  <a:t>(-2;21). </a:t>
                </a:r>
                <a:r>
                  <a:rPr lang="ru-RU" sz="2400" dirty="0" smtClean="0"/>
                  <a:t>Найдите количество точек максимума функции </a:t>
                </a:r>
                <a:r>
                  <a:rPr lang="en-US" sz="2400" dirty="0" smtClean="0"/>
                  <a:t>f</a:t>
                </a:r>
                <a:r>
                  <a:rPr lang="ru-RU" sz="2400" dirty="0" smtClean="0"/>
                  <a:t>(х), принадлежащих отрезку </a:t>
                </a:r>
                <a:r>
                  <a:rPr lang="en-US" sz="2400" dirty="0" smtClean="0"/>
                  <a:t>[-</a:t>
                </a:r>
                <a:r>
                  <a:rPr lang="ru-RU" sz="2400" dirty="0" smtClean="0"/>
                  <a:t>1</a:t>
                </a:r>
                <a:r>
                  <a:rPr lang="en-US" sz="2400" dirty="0" smtClean="0"/>
                  <a:t>;</a:t>
                </a:r>
                <a:r>
                  <a:rPr lang="ru-RU" sz="2400" dirty="0" smtClean="0"/>
                  <a:t>16</a:t>
                </a:r>
                <a:r>
                  <a:rPr lang="en-US" sz="2400" dirty="0" smtClean="0"/>
                  <a:t>].</a:t>
                </a:r>
                <a:endParaRPr lang="ru-RU" sz="2400" dirty="0"/>
              </a:p>
              <a:p>
                <a:pPr marL="0" indent="0">
                  <a:buNone/>
                </a:pPr>
                <a:endParaRPr lang="ru-RU" sz="24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404664"/>
                <a:ext cx="8229600" cy="4525963"/>
              </a:xfrm>
              <a:blipFill rotWithShape="1">
                <a:blip r:embed="rId2"/>
                <a:stretch>
                  <a:fillRect l="-1185" t="-1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5" t="51718" r="31512" b="19495"/>
          <a:stretch/>
        </p:blipFill>
        <p:spPr bwMode="auto">
          <a:xfrm>
            <a:off x="251521" y="2209831"/>
            <a:ext cx="8712968" cy="367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26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60648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dirty="0" smtClean="0"/>
                  <a:t>На рисунке изображен график  у=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ru-RU" sz="240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smtClean="0"/>
                  <a:t>(</a:t>
                </a:r>
                <a:r>
                  <a:rPr lang="ru-RU" sz="2400" dirty="0" smtClean="0"/>
                  <a:t>х) - производной функции </a:t>
                </a:r>
                <a:r>
                  <a:rPr lang="en-US" sz="2400" dirty="0" smtClean="0"/>
                  <a:t>f</a:t>
                </a:r>
                <a:r>
                  <a:rPr lang="ru-RU" sz="2400" dirty="0" smtClean="0"/>
                  <a:t>(х), определенной на интервале </a:t>
                </a:r>
                <a:r>
                  <a:rPr lang="ru-RU" sz="2400" dirty="0" smtClean="0"/>
                  <a:t>(-19;4). </a:t>
                </a:r>
                <a:r>
                  <a:rPr lang="ru-RU" sz="2400" dirty="0" smtClean="0"/>
                  <a:t>Найдите количество точек </a:t>
                </a:r>
                <a:r>
                  <a:rPr lang="ru-RU" sz="2400" dirty="0" smtClean="0"/>
                  <a:t>минимума </a:t>
                </a:r>
                <a:r>
                  <a:rPr lang="ru-RU" sz="2400" dirty="0" smtClean="0"/>
                  <a:t>функции </a:t>
                </a:r>
                <a:r>
                  <a:rPr lang="en-US" sz="2400" dirty="0" smtClean="0"/>
                  <a:t>f</a:t>
                </a:r>
                <a:r>
                  <a:rPr lang="ru-RU" sz="2400" dirty="0" smtClean="0"/>
                  <a:t>(х), принадлежащих отрезку </a:t>
                </a:r>
                <a:r>
                  <a:rPr lang="en-US" sz="2400" dirty="0" smtClean="0"/>
                  <a:t>[-</a:t>
                </a:r>
                <a:r>
                  <a:rPr lang="ru-RU" sz="2400" dirty="0" smtClean="0"/>
                  <a:t>18</a:t>
                </a:r>
                <a:r>
                  <a:rPr lang="en-US" sz="2400" dirty="0" smtClean="0"/>
                  <a:t>;</a:t>
                </a:r>
                <a:r>
                  <a:rPr lang="ru-RU" sz="2400" dirty="0"/>
                  <a:t>3</a:t>
                </a:r>
                <a:r>
                  <a:rPr lang="en-US" sz="2400" dirty="0" smtClean="0"/>
                  <a:t>].</a:t>
                </a:r>
                <a:endParaRPr lang="ru-RU" sz="2400" dirty="0"/>
              </a:p>
              <a:p>
                <a:pPr marL="0" indent="0">
                  <a:buNone/>
                </a:pPr>
                <a:endParaRPr lang="ru-RU" sz="24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60648"/>
                <a:ext cx="8229600" cy="4525963"/>
              </a:xfrm>
              <a:blipFill rotWithShape="1">
                <a:blip r:embed="rId2"/>
                <a:stretch>
                  <a:fillRect l="-1185" t="-10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7" t="41072" r="31173" b="29464"/>
          <a:stretch/>
        </p:blipFill>
        <p:spPr bwMode="auto">
          <a:xfrm>
            <a:off x="539552" y="1926770"/>
            <a:ext cx="8240959" cy="351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79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t="26786" r="35825" b="69012"/>
          <a:stretch/>
        </p:blipFill>
        <p:spPr bwMode="auto">
          <a:xfrm>
            <a:off x="395535" y="260647"/>
            <a:ext cx="7436759" cy="50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5" t="33575" r="39682" b="41425"/>
          <a:stretch/>
        </p:blipFill>
        <p:spPr bwMode="auto">
          <a:xfrm>
            <a:off x="755575" y="1411623"/>
            <a:ext cx="7764311" cy="480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3" t="26787" r="10423" b="68361"/>
          <a:stretch/>
        </p:blipFill>
        <p:spPr bwMode="auto">
          <a:xfrm>
            <a:off x="429428" y="697987"/>
            <a:ext cx="3327407" cy="57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t="30988" r="68941" b="63934"/>
          <a:stretch/>
        </p:blipFill>
        <p:spPr bwMode="auto">
          <a:xfrm>
            <a:off x="3770333" y="822730"/>
            <a:ext cx="2749446" cy="58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1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3" t="32008" r="41617" b="40720"/>
          <a:stretch/>
        </p:blipFill>
        <p:spPr bwMode="auto">
          <a:xfrm>
            <a:off x="1691680" y="1730502"/>
            <a:ext cx="5688632" cy="467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3" t="24405" r="48037" b="70454"/>
          <a:stretch/>
        </p:blipFill>
        <p:spPr bwMode="auto">
          <a:xfrm>
            <a:off x="395536" y="188640"/>
            <a:ext cx="7200800" cy="49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8" t="24405" r="11427" b="70833"/>
          <a:stretch/>
        </p:blipFill>
        <p:spPr bwMode="auto">
          <a:xfrm>
            <a:off x="530634" y="683452"/>
            <a:ext cx="6336704" cy="45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3" t="29663" r="53654" b="68182"/>
          <a:stretch/>
        </p:blipFill>
        <p:spPr bwMode="auto">
          <a:xfrm>
            <a:off x="377641" y="1243360"/>
            <a:ext cx="6786647" cy="22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6" t="29467" r="30893" b="68182"/>
          <a:stretch/>
        </p:blipFill>
        <p:spPr bwMode="auto">
          <a:xfrm>
            <a:off x="539553" y="1489620"/>
            <a:ext cx="4176463" cy="24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12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6" t="34722" r="36303" b="40079"/>
          <a:stretch/>
        </p:blipFill>
        <p:spPr bwMode="auto">
          <a:xfrm>
            <a:off x="971600" y="1628800"/>
            <a:ext cx="7606770" cy="374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t="26587" r="48888" b="67992"/>
          <a:stretch/>
        </p:blipFill>
        <p:spPr bwMode="auto">
          <a:xfrm>
            <a:off x="467544" y="98962"/>
            <a:ext cx="7012482" cy="52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8" t="27917" r="10868" b="67992"/>
          <a:stretch/>
        </p:blipFill>
        <p:spPr bwMode="auto">
          <a:xfrm>
            <a:off x="611559" y="620688"/>
            <a:ext cx="6868468" cy="41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t="31976" r="49634" b="64583"/>
          <a:stretch/>
        </p:blipFill>
        <p:spPr bwMode="auto">
          <a:xfrm>
            <a:off x="584356" y="1136072"/>
            <a:ext cx="7249530" cy="34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32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886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На рисунке изображен график дифференцируемой функции у=</a:t>
            </a:r>
            <a:r>
              <a:rPr lang="en-US" sz="2400" dirty="0" smtClean="0"/>
              <a:t>f</a:t>
            </a:r>
            <a:r>
              <a:rPr lang="ru-RU" sz="2400" dirty="0" smtClean="0"/>
              <a:t>(х) и отмечены  семь точек на оси абсцисс. В скольких из этих точек производная функции </a:t>
            </a:r>
            <a:r>
              <a:rPr lang="en-US" sz="2400" dirty="0" smtClean="0"/>
              <a:t>f(</a:t>
            </a:r>
            <a:r>
              <a:rPr lang="ru-RU" sz="2400" dirty="0" smtClean="0"/>
              <a:t>х) положительна?</a:t>
            </a:r>
            <a:endParaRPr lang="ru-RU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4" t="40815" r="35944" b="31344"/>
          <a:stretch/>
        </p:blipFill>
        <p:spPr bwMode="auto">
          <a:xfrm>
            <a:off x="1366540" y="1700808"/>
            <a:ext cx="7153476" cy="402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9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На рисунке изображен график дифференцируемой функции у=</a:t>
            </a:r>
            <a:r>
              <a:rPr lang="en-US" sz="2400" dirty="0" smtClean="0"/>
              <a:t>f</a:t>
            </a:r>
            <a:r>
              <a:rPr lang="ru-RU" sz="2400" dirty="0" smtClean="0"/>
              <a:t>(х) и отмечены  семь точек на оси абсцисс. В скольких из этих точек производная функции </a:t>
            </a:r>
            <a:r>
              <a:rPr lang="en-US" sz="2400" dirty="0" smtClean="0"/>
              <a:t>f(</a:t>
            </a:r>
            <a:r>
              <a:rPr lang="ru-RU" sz="2400" dirty="0" smtClean="0"/>
              <a:t>х) отрицательна?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1" t="45075" r="39199" b="30755"/>
          <a:stretch/>
        </p:blipFill>
        <p:spPr bwMode="auto">
          <a:xfrm>
            <a:off x="1403648" y="1582332"/>
            <a:ext cx="696129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5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На рисунке изображен график дифференцируемой функции у=</a:t>
            </a:r>
            <a:r>
              <a:rPr lang="en-US" sz="2400" dirty="0" smtClean="0"/>
              <a:t>f</a:t>
            </a:r>
            <a:r>
              <a:rPr lang="ru-RU" sz="2400" dirty="0" smtClean="0"/>
              <a:t>(х) и отмечены  семь точек на оси абсцисс. В скольких из этих точек производная функции </a:t>
            </a:r>
            <a:r>
              <a:rPr lang="en-US" sz="2400" dirty="0" smtClean="0"/>
              <a:t>f(</a:t>
            </a:r>
            <a:r>
              <a:rPr lang="ru-RU" sz="2400" dirty="0" smtClean="0"/>
              <a:t>х) отрицательна?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9" t="32143" r="37069" b="38294"/>
          <a:stretch/>
        </p:blipFill>
        <p:spPr bwMode="auto">
          <a:xfrm>
            <a:off x="899592" y="1628800"/>
            <a:ext cx="711826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73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На рисунке изображен график у=</a:t>
            </a:r>
            <a:r>
              <a:rPr lang="en-US" sz="2400" dirty="0" smtClean="0"/>
              <a:t>f′</a:t>
            </a:r>
            <a:r>
              <a:rPr lang="ru-RU" sz="2400" dirty="0" smtClean="0"/>
              <a:t>(х) – производной функции </a:t>
            </a:r>
            <a:r>
              <a:rPr lang="en-US" sz="2400" dirty="0" smtClean="0"/>
              <a:t>f(</a:t>
            </a:r>
            <a:r>
              <a:rPr lang="ru-RU" sz="2400" dirty="0" smtClean="0"/>
              <a:t>х). На оси абсцисс отмечено семь точек. Сколько из этих точек лежит на промежутках возрастания функции </a:t>
            </a:r>
            <a:r>
              <a:rPr lang="en-US" sz="2400" dirty="0" smtClean="0"/>
              <a:t>f(</a:t>
            </a:r>
            <a:r>
              <a:rPr lang="ru-RU" sz="2400" dirty="0" smtClean="0"/>
              <a:t>х)?</a:t>
            </a:r>
            <a:endParaRPr lang="ru-RU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0" t="49555" r="38071" b="25255"/>
          <a:stretch/>
        </p:blipFill>
        <p:spPr bwMode="auto">
          <a:xfrm>
            <a:off x="1115616" y="1700808"/>
            <a:ext cx="697123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76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На рисунке изображен график у=</a:t>
            </a:r>
            <a:r>
              <a:rPr lang="en-US" sz="2400" dirty="0" smtClean="0"/>
              <a:t>f′</a:t>
            </a:r>
            <a:r>
              <a:rPr lang="ru-RU" sz="2400" dirty="0" smtClean="0"/>
              <a:t>(х) – производной функции </a:t>
            </a:r>
            <a:r>
              <a:rPr lang="en-US" sz="2400" dirty="0" smtClean="0"/>
              <a:t>f(</a:t>
            </a:r>
            <a:r>
              <a:rPr lang="ru-RU" sz="2400" dirty="0" smtClean="0"/>
              <a:t>х). На оси абсцисс отмечено семь точек. Сколько из этих точек лежит на промежутках убывания функции </a:t>
            </a:r>
            <a:r>
              <a:rPr lang="en-US" sz="2400" dirty="0" smtClean="0"/>
              <a:t>f(</a:t>
            </a:r>
            <a:r>
              <a:rPr lang="ru-RU" sz="2400" dirty="0" smtClean="0"/>
              <a:t>х)?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0" t="42046" r="39412" b="31943"/>
          <a:stretch/>
        </p:blipFill>
        <p:spPr bwMode="auto">
          <a:xfrm>
            <a:off x="1331640" y="1916831"/>
            <a:ext cx="7272808" cy="47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73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</TotalTime>
  <Words>718</Words>
  <Application>Microsoft Office PowerPoint</Application>
  <PresentationFormat>Экран (4:3)</PresentationFormat>
  <Paragraphs>24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9</cp:revision>
  <dcterms:created xsi:type="dcterms:W3CDTF">2021-11-14T08:01:27Z</dcterms:created>
  <dcterms:modified xsi:type="dcterms:W3CDTF">2021-11-14T09:29:16Z</dcterms:modified>
</cp:coreProperties>
</file>